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267" r:id="rId3"/>
    <p:sldId id="268" r:id="rId4"/>
    <p:sldId id="275" r:id="rId5"/>
    <p:sldId id="269" r:id="rId6"/>
    <p:sldId id="274" r:id="rId7"/>
    <p:sldId id="273" r:id="rId8"/>
    <p:sldId id="272" r:id="rId9"/>
    <p:sldId id="271" r:id="rId10"/>
  </p:sldIdLst>
  <p:sldSz cx="9144000" cy="6858000" type="screen4x3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CCF"/>
    <a:srgbClr val="679AB9"/>
    <a:srgbClr val="9ABCD1"/>
    <a:srgbClr val="3278A1"/>
    <a:srgbClr val="4D89AE"/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6699" autoAdjust="0"/>
  </p:normalViewPr>
  <p:slideViewPr>
    <p:cSldViewPr snapToObjects="1">
      <p:cViewPr varScale="1">
        <p:scale>
          <a:sx n="87" d="100"/>
          <a:sy n="87" d="100"/>
        </p:scale>
        <p:origin x="1122" y="78"/>
      </p:cViewPr>
      <p:guideLst>
        <p:guide orient="horz" pos="851"/>
        <p:guide orient="horz" pos="3618"/>
        <p:guide pos="226"/>
        <p:guide pos="5534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30.04.2023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ürmchen"/>
          <p:cNvGrpSpPr>
            <a:grpSpLocks noChangeAspect="1"/>
          </p:cNvGrpSpPr>
          <p:nvPr userDrawn="1"/>
        </p:nvGrpSpPr>
        <p:grpSpPr bwMode="auto">
          <a:xfrm>
            <a:off x="5634992" y="1035714"/>
            <a:ext cx="3508375" cy="4606925"/>
            <a:chOff x="3550" y="652"/>
            <a:chExt cx="2210" cy="2902"/>
          </a:xfrm>
        </p:grpSpPr>
        <p:sp>
          <p:nvSpPr>
            <p:cNvPr id="27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  <a:prstGeom prst="rect">
            <a:avLst/>
          </a:prstGeo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1908000" y="-468000"/>
            <a:ext cx="11520000" cy="7776000"/>
            <a:chOff x="-1908000" y="-468000"/>
            <a:chExt cx="11520000" cy="7776000"/>
          </a:xfrm>
        </p:grpSpPr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4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6" name="Linie"/>
            <p:cNvCxnSpPr/>
            <p:nvPr userDrawn="1"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5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397A07C-3FA3-46C2-B9B2-859991499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888"/>
          <a:stretch/>
        </p:blipFill>
        <p:spPr>
          <a:xfrm>
            <a:off x="-2" y="3324"/>
            <a:ext cx="9144000" cy="57517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457204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457204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  <a:prstGeom prst="rect">
            <a:avLst/>
          </a:prstGeo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1908000" y="-468000"/>
            <a:ext cx="11520000" cy="7776000"/>
            <a:chOff x="-1908000" y="-468000"/>
            <a:chExt cx="11520000" cy="7776000"/>
          </a:xfrm>
        </p:grpSpPr>
        <p:sp>
          <p:nvSpPr>
            <p:cNvPr id="3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3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4" name="Linie"/>
            <p:cNvCxnSpPr/>
            <p:nvPr userDrawn="1"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 userDrawn="1"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7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456E58FF-64F2-4D71-98E4-38D829D44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1812" t="34619" r="48026" b="47385"/>
          <a:stretch/>
        </p:blipFill>
        <p:spPr>
          <a:xfrm>
            <a:off x="5526033" y="4557462"/>
            <a:ext cx="3168352" cy="88682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2" name="Logo">
            <a:extLst>
              <a:ext uri="{FF2B5EF4-FFF2-40B4-BE49-F238E27FC236}">
                <a16:creationId xmlns:a16="http://schemas.microsoft.com/office/drawing/2014/main" id="{F3D420F9-77DB-4A0D-AD12-E80DD66F623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E8C732-7ED6-4B1B-9819-A868C5C255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582" y="281881"/>
            <a:ext cx="1807819" cy="9061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CADBA373-522C-4F2C-8DE0-9356560827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6055958"/>
            <a:ext cx="3326513" cy="51356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8A6D9613-C6D4-4A02-A28A-65D006D148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10553" y="5949280"/>
            <a:ext cx="149195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2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  <a:prstGeom prst="rect">
            <a:avLst/>
          </a:prstGeo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908000" y="-468000"/>
            <a:ext cx="11520000" cy="7776000"/>
            <a:chOff x="-1908000" y="-468000"/>
            <a:chExt cx="1152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9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0" name="Linie"/>
            <p:cNvCxnSpPr/>
            <p:nvPr userDrawn="1"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3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Ecke">
            <a:extLst>
              <a:ext uri="{FF2B5EF4-FFF2-40B4-BE49-F238E27FC236}">
                <a16:creationId xmlns:a16="http://schemas.microsoft.com/office/drawing/2014/main" id="{E5AB3E35-27DE-492E-A910-735E3903DB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FEE12B88-5240-401F-AC88-DCBEB8793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ONT">
              <a:extLst>
                <a:ext uri="{FF2B5EF4-FFF2-40B4-BE49-F238E27FC236}">
                  <a16:creationId xmlns:a16="http://schemas.microsoft.com/office/drawing/2014/main" id="{2337B845-7B43-47DF-8DED-FE568060AD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442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  <a:prstGeom prst="rect">
            <a:avLst/>
          </a:prstGeo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908000" y="-468000"/>
            <a:ext cx="11520000" cy="7776000"/>
            <a:chOff x="-1908000" y="-468000"/>
            <a:chExt cx="1152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9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0" name="Linie"/>
            <p:cNvCxnSpPr/>
            <p:nvPr userDrawn="1"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3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Ecke">
            <a:extLst>
              <a:ext uri="{FF2B5EF4-FFF2-40B4-BE49-F238E27FC236}">
                <a16:creationId xmlns:a16="http://schemas.microsoft.com/office/drawing/2014/main" id="{1B3A33DA-6A2D-447B-9557-4E0F4541A94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59522A81-5A51-4D70-ADB5-456F23168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ONT">
              <a:extLst>
                <a:ext uri="{FF2B5EF4-FFF2-40B4-BE49-F238E27FC236}">
                  <a16:creationId xmlns:a16="http://schemas.microsoft.com/office/drawing/2014/main" id="{6F4ABBD8-08FD-4A6C-AE5E-A43721BCA7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 rotWithShape="1">
          <a:blip r:embed="rId2"/>
          <a:srcRect t="300" b="5222"/>
          <a:stretch/>
        </p:blipFill>
        <p:spPr>
          <a:xfrm>
            <a:off x="0" y="0"/>
            <a:ext cx="9144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966324" cy="4431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59092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  <a:prstGeom prst="rect">
            <a:avLst/>
          </a:prstGeo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775" y="2484439"/>
            <a:ext cx="4648400" cy="4431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 hier</a:t>
            </a:r>
          </a:p>
        </p:txBody>
      </p:sp>
      <p:grpSp>
        <p:nvGrpSpPr>
          <p:cNvPr id="42" name="Regieanweisungen"/>
          <p:cNvGrpSpPr/>
          <p:nvPr userDrawn="1"/>
        </p:nvGrpSpPr>
        <p:grpSpPr>
          <a:xfrm>
            <a:off x="-1908000" y="-468000"/>
            <a:ext cx="11520000" cy="7776000"/>
            <a:chOff x="-1908000" y="-468000"/>
            <a:chExt cx="11520000" cy="7776000"/>
          </a:xfrm>
        </p:grpSpPr>
        <p:sp>
          <p:nvSpPr>
            <p:cNvPr id="4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4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5" name="Linie"/>
            <p:cNvCxnSpPr/>
            <p:nvPr userDrawn="1"/>
          </p:nvCxnSpPr>
          <p:spPr>
            <a:xfrm>
              <a:off x="9252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-468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4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nie"/>
            <p:cNvCxnSpPr/>
            <p:nvPr userDrawn="1"/>
          </p:nvCxnSpPr>
          <p:spPr>
            <a:xfrm>
              <a:off x="-468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 userDrawn="1"/>
          </p:nvCxnSpPr>
          <p:spPr>
            <a:xfrm>
              <a:off x="9252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322513"/>
            <a:ext cx="8425226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60000" y="6172447"/>
            <a:ext cx="5184000" cy="3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8064000" y="6172448"/>
            <a:ext cx="720000" cy="360000"/>
          </a:xfrm>
          <a:prstGeom prst="rect">
            <a:avLst/>
          </a:prstGeo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55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60000" y="6172447"/>
            <a:ext cx="5184000" cy="36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553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1350962"/>
            <a:ext cx="4032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827338"/>
            <a:ext cx="4032000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600000" y="388800"/>
            <a:ext cx="5185225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8064000" y="6172448"/>
            <a:ext cx="720000" cy="360000"/>
          </a:xfrm>
          <a:prstGeom prst="rect">
            <a:avLst/>
          </a:prstGeo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4734865" y="1512000"/>
            <a:ext cx="4050360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4734865" y="4680000"/>
            <a:ext cx="4050510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>
                <a:latin typeface="+mn-lt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55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765439"/>
            <a:ext cx="8425225" cy="4313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Schule, Ort, Land</a:t>
            </a:r>
          </a:p>
        </p:txBody>
      </p:sp>
    </p:spTree>
    <p:extLst>
      <p:ext uri="{BB962C8B-B14F-4D97-AF65-F5344CB8AC3E}">
        <p14:creationId xmlns:p14="http://schemas.microsoft.com/office/powerpoint/2010/main" val="21224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52C4A2EA-4038-42E8-B949-ACF2D1A5E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78482" r="31888"/>
          <a:stretch/>
        </p:blipFill>
        <p:spPr>
          <a:xfrm>
            <a:off x="-9517" y="0"/>
            <a:ext cx="9144000" cy="64799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11FD970-DE0A-4B84-A5B9-452268D55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78482" r="31888"/>
          <a:stretch/>
        </p:blipFill>
        <p:spPr>
          <a:xfrm>
            <a:off x="1" y="6228869"/>
            <a:ext cx="9144000" cy="648675"/>
          </a:xfrm>
          <a:prstGeom prst="rect">
            <a:avLst/>
          </a:prstGeom>
        </p:spPr>
      </p:pic>
      <p:grpSp>
        <p:nvGrpSpPr>
          <p:cNvPr id="45" name="Regieanweisungen"/>
          <p:cNvGrpSpPr/>
          <p:nvPr userDrawn="1"/>
        </p:nvGrpSpPr>
        <p:grpSpPr>
          <a:xfrm>
            <a:off x="-1908000" y="-468000"/>
            <a:ext cx="12636684" cy="7776001"/>
            <a:chOff x="-1908000" y="-468000"/>
            <a:chExt cx="12636684" cy="7776001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17" name="Linie"/>
            <p:cNvCxnSpPr/>
            <p:nvPr userDrawn="1"/>
          </p:nvCxnSpPr>
          <p:spPr>
            <a:xfrm>
              <a:off x="925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nie"/>
            <p:cNvCxnSpPr/>
            <p:nvPr userDrawn="1"/>
          </p:nvCxnSpPr>
          <p:spPr>
            <a:xfrm>
              <a:off x="925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925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ußzeile"/>
            <p:cNvSpPr txBox="1"/>
            <p:nvPr userDrawn="1"/>
          </p:nvSpPr>
          <p:spPr>
            <a:xfrm rot="10800000" flipH="1" flipV="1">
              <a:off x="925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360000" y="765439"/>
            <a:ext cx="8425225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60000" y="1419923"/>
            <a:ext cx="8425225" cy="47095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0" y="188640"/>
            <a:ext cx="518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baseline="0">
                <a:solidFill>
                  <a:schemeClr val="bg1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43" name="Logo">
            <a:extLst>
              <a:ext uri="{FF2B5EF4-FFF2-40B4-BE49-F238E27FC236}">
                <a16:creationId xmlns:a16="http://schemas.microsoft.com/office/drawing/2014/main" id="{F9985C6A-D955-4CFC-A84B-9D2AB1FBE2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58775" y="155089"/>
            <a:ext cx="1152128" cy="332735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4DFB53-30B5-4D4A-8478-B261FA6A68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41577" y="6337038"/>
            <a:ext cx="1043648" cy="453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436D44C-141A-4BA9-8AB6-168CBAB1EE1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3528" y="6250870"/>
            <a:ext cx="1044000" cy="5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0" r:id="rId7"/>
    <p:sldLayoutId id="2147483661" r:id="rId8"/>
    <p:sldLayoutId id="2147483666" r:id="rId9"/>
  </p:sldLayoutIdLst>
  <p:hf hdr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rgbClr val="46ACCF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60000" y="1484784"/>
            <a:ext cx="4428024" cy="2160240"/>
          </a:xfrm>
        </p:spPr>
        <p:txBody>
          <a:bodyPr/>
          <a:lstStyle/>
          <a:p>
            <a:br>
              <a:rPr lang="de-DE" sz="2800" dirty="0"/>
            </a:br>
            <a:r>
              <a:rPr lang="es-ES" sz="3200" dirty="0" err="1"/>
              <a:t>Enforex</a:t>
            </a:r>
            <a:r>
              <a:rPr lang="es-ES" sz="3200" dirty="0"/>
              <a:t> </a:t>
            </a:r>
            <a:r>
              <a:rPr lang="es-ES" sz="3200" dirty="0" err="1"/>
              <a:t>Sprachschule</a:t>
            </a:r>
            <a:br>
              <a:rPr lang="es-ES" sz="3200" dirty="0"/>
            </a:br>
            <a:r>
              <a:rPr lang="es-ES" sz="3200" dirty="0"/>
              <a:t>Valencia</a:t>
            </a:r>
            <a:br>
              <a:rPr lang="es-ES" sz="3200" dirty="0"/>
            </a:br>
            <a:r>
              <a:rPr lang="es-ES" sz="3200" dirty="0" err="1"/>
              <a:t>Spanien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60000" y="3717032"/>
            <a:ext cx="4428024" cy="900000"/>
          </a:xfrm>
        </p:spPr>
        <p:txBody>
          <a:bodyPr/>
          <a:lstStyle/>
          <a:p>
            <a:r>
              <a:rPr lang="de-DE" dirty="0">
                <a:solidFill>
                  <a:srgbClr val="46ACCF"/>
                </a:solidFill>
              </a:rPr>
              <a:t>Freiwilliges Praktikum</a:t>
            </a:r>
          </a:p>
          <a:p>
            <a:endParaRPr lang="de-DE" dirty="0">
              <a:solidFill>
                <a:srgbClr val="46ACCF"/>
              </a:solidFill>
            </a:endParaRPr>
          </a:p>
          <a:p>
            <a:r>
              <a:rPr lang="de-DE" dirty="0">
                <a:solidFill>
                  <a:srgbClr val="46ACCF"/>
                </a:solidFill>
              </a:rPr>
              <a:t>Franziska Grote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1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9BFB8-5A3B-8D9F-12FC-82615DBF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Küstenstadt Valencia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45BE81-C9D8-A408-65AD-374BCDD5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9795" y="2021558"/>
            <a:ext cx="3678928" cy="327964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Nach Madrid und Barcelona die größte Stadt Spaniens (800.000 Einwohner)</a:t>
            </a:r>
          </a:p>
          <a:p>
            <a:pPr marL="342900" indent="-342900">
              <a:buFontTx/>
              <a:buChar char="-"/>
            </a:pPr>
            <a:r>
              <a:rPr lang="de-DE" dirty="0"/>
              <a:t>Hauptstadt der </a:t>
            </a:r>
            <a:r>
              <a:rPr lang="de-DE" i="1" dirty="0" err="1"/>
              <a:t>Comunidad</a:t>
            </a:r>
            <a:r>
              <a:rPr lang="de-DE" i="1" dirty="0"/>
              <a:t> </a:t>
            </a:r>
            <a:r>
              <a:rPr lang="de-DE" i="1" dirty="0" err="1"/>
              <a:t>Valenciana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/>
              <a:t>Direkt an der Küste, als Stadt der Orangen bekannt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B4179B-D1DB-2F78-BF47-3190EFB5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8775" y="145552"/>
            <a:ext cx="5185225" cy="360000"/>
          </a:xfrm>
        </p:spPr>
        <p:txBody>
          <a:bodyPr/>
          <a:lstStyle/>
          <a:p>
            <a:r>
              <a:rPr lang="de-DE" dirty="0"/>
              <a:t>Enforex Sprachschule, Valencia, Spanien</a:t>
            </a:r>
          </a:p>
        </p:txBody>
      </p:sp>
      <p:pic>
        <p:nvPicPr>
          <p:cNvPr id="10" name="Bildplatzhalter 9" descr="Ein Bild, das Himmel, draußen, Tag enthält.&#10;&#10;Automatisch generierte Beschreibung">
            <a:extLst>
              <a:ext uri="{FF2B5EF4-FFF2-40B4-BE49-F238E27FC236}">
                <a16:creationId xmlns:a16="http://schemas.microsoft.com/office/drawing/2014/main" id="{95F8F823-DD4D-177B-EFC0-4E382BBCC2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916" b="21916"/>
          <a:stretch>
            <a:fillRect/>
          </a:stretch>
        </p:blipFill>
        <p:spPr>
          <a:xfrm>
            <a:off x="4211960" y="2005862"/>
            <a:ext cx="4682245" cy="3501176"/>
          </a:xfrm>
        </p:spPr>
      </p:pic>
    </p:spTree>
    <p:extLst>
      <p:ext uri="{BB962C8B-B14F-4D97-AF65-F5344CB8AC3E}">
        <p14:creationId xmlns:p14="http://schemas.microsoft.com/office/powerpoint/2010/main" val="46995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470E3-A3F9-942F-BD1F-B3B2C92C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350962"/>
            <a:ext cx="3247423" cy="1080000"/>
          </a:xfrm>
        </p:spPr>
        <p:txBody>
          <a:bodyPr/>
          <a:lstStyle/>
          <a:p>
            <a:r>
              <a:rPr lang="de-DE" dirty="0"/>
              <a:t>Kultur und Sprache in Valencia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FB862F-92EE-703D-4B22-CBA4CC2A6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8505" y="2430962"/>
            <a:ext cx="2917081" cy="307607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Sprachen: Spanisch (</a:t>
            </a:r>
            <a:r>
              <a:rPr lang="de-DE" i="1" dirty="0"/>
              <a:t>Castellano</a:t>
            </a:r>
            <a:r>
              <a:rPr lang="de-DE" dirty="0"/>
              <a:t>) und </a:t>
            </a:r>
            <a:r>
              <a:rPr lang="de-DE" i="1" dirty="0" err="1"/>
              <a:t>Valenciano</a:t>
            </a:r>
            <a:r>
              <a:rPr lang="de-DE" i="1" dirty="0"/>
              <a:t> </a:t>
            </a:r>
            <a:r>
              <a:rPr lang="de-DE" dirty="0"/>
              <a:t>(Dialekt des Katalanischen)</a:t>
            </a:r>
          </a:p>
          <a:p>
            <a:pPr marL="342900" indent="-342900">
              <a:buFontTx/>
              <a:buChar char="-"/>
            </a:pPr>
            <a:r>
              <a:rPr lang="de-DE" dirty="0"/>
              <a:t>Viele Traditionen und Volksfeste, das größte sind die </a:t>
            </a:r>
            <a:r>
              <a:rPr lang="de-DE" i="1" dirty="0"/>
              <a:t>Fallas </a:t>
            </a:r>
            <a:r>
              <a:rPr lang="de-DE" dirty="0"/>
              <a:t>im März</a:t>
            </a:r>
            <a:endParaRPr lang="de-DE" i="1" dirty="0"/>
          </a:p>
        </p:txBody>
      </p:sp>
      <p:pic>
        <p:nvPicPr>
          <p:cNvPr id="10" name="Bildplatzhalter 9" descr="Ein Bild, das draußen, Himmel, Stein, Dach enthält.&#10;&#10;Automatisch generierte Beschreibung">
            <a:extLst>
              <a:ext uri="{FF2B5EF4-FFF2-40B4-BE49-F238E27FC236}">
                <a16:creationId xmlns:a16="http://schemas.microsoft.com/office/drawing/2014/main" id="{E9CD552B-ADBD-E48D-5196-DE4D5A8EA3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916" b="21916"/>
          <a:stretch>
            <a:fillRect/>
          </a:stretch>
        </p:blipFill>
        <p:spPr>
          <a:xfrm>
            <a:off x="3923928" y="1395342"/>
            <a:ext cx="5098200" cy="3812208"/>
          </a:xfrm>
        </p:spPr>
      </p:pic>
      <p:sp>
        <p:nvSpPr>
          <p:cNvPr id="11" name="Vertikaler Textplatzhalter 7">
            <a:extLst>
              <a:ext uri="{FF2B5EF4-FFF2-40B4-BE49-F238E27FC236}">
                <a16:creationId xmlns:a16="http://schemas.microsoft.com/office/drawing/2014/main" id="{57719D7C-B70E-65BC-7549-4E70E38BC123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447773" y="5282190"/>
            <a:ext cx="4050510" cy="774022"/>
          </a:xfrm>
        </p:spPr>
        <p:txBody>
          <a:bodyPr/>
          <a:lstStyle/>
          <a:p>
            <a:r>
              <a:rPr lang="de-DE" dirty="0"/>
              <a:t>Die Flagge Valencias (links) und die Spanische Flagge (rechts) auf einem Turm im Stadtkern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79D7E39-9767-489B-82B7-74D40D45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8775" y="145552"/>
            <a:ext cx="5185225" cy="360000"/>
          </a:xfrm>
        </p:spPr>
        <p:txBody>
          <a:bodyPr/>
          <a:lstStyle/>
          <a:p>
            <a:r>
              <a:rPr lang="de-DE" dirty="0"/>
              <a:t>Enforex Sprachschule, Valencia, Spanien</a:t>
            </a:r>
          </a:p>
        </p:txBody>
      </p:sp>
    </p:spTree>
    <p:extLst>
      <p:ext uri="{BB962C8B-B14F-4D97-AF65-F5344CB8AC3E}">
        <p14:creationId xmlns:p14="http://schemas.microsoft.com/office/powerpoint/2010/main" val="309272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5C51F-2E07-3CB6-A563-22B5720E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37" y="820471"/>
            <a:ext cx="4032000" cy="1080000"/>
          </a:xfrm>
        </p:spPr>
        <p:txBody>
          <a:bodyPr/>
          <a:lstStyle/>
          <a:p>
            <a:r>
              <a:rPr lang="de-DE" dirty="0"/>
              <a:t>Valencia die grüne Stadt 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845673-A337-4E11-DF1E-1274EB637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000" y="1700808"/>
            <a:ext cx="2165444" cy="2916236"/>
          </a:xfrm>
        </p:spPr>
        <p:txBody>
          <a:bodyPr/>
          <a:lstStyle/>
          <a:p>
            <a:r>
              <a:rPr lang="de-DE" sz="1800" dirty="0"/>
              <a:t>- In der Stadt gibt es sehr viele Grünanlagen, der größte Park ist „El Río“, einer der größten Städtischen Naturparks Spaniens</a:t>
            </a:r>
          </a:p>
        </p:txBody>
      </p:sp>
      <p:pic>
        <p:nvPicPr>
          <p:cNvPr id="10" name="Grafik 9" descr="Ein Bild, das Baum, draußen, Gelände, Weg enthält.&#10;&#10;Automatisch generierte Beschreibung">
            <a:extLst>
              <a:ext uri="{FF2B5EF4-FFF2-40B4-BE49-F238E27FC236}">
                <a16:creationId xmlns:a16="http://schemas.microsoft.com/office/drawing/2014/main" id="{F11E08BE-FBEF-60F4-2DF8-C011AD86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81" y="1556792"/>
            <a:ext cx="2917231" cy="38845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F66B64B-70D6-A7C9-B4E4-D4D0F0F20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949" y="1556792"/>
            <a:ext cx="3224014" cy="4293096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EA5B0C2F-E53B-4F3F-828F-FE917BF0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8775" y="145552"/>
            <a:ext cx="5185225" cy="360000"/>
          </a:xfrm>
        </p:spPr>
        <p:txBody>
          <a:bodyPr/>
          <a:lstStyle/>
          <a:p>
            <a:r>
              <a:rPr lang="de-DE" dirty="0"/>
              <a:t>Enforex Sprachschule, Valencia, Spanien</a:t>
            </a:r>
          </a:p>
        </p:txBody>
      </p:sp>
    </p:spTree>
    <p:extLst>
      <p:ext uri="{BB962C8B-B14F-4D97-AF65-F5344CB8AC3E}">
        <p14:creationId xmlns:p14="http://schemas.microsoft.com/office/powerpoint/2010/main" val="20138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35B91-DA7C-7AAD-7528-CD860612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Kunststadt Valencia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16B809-878C-45EF-0310-122EE6050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328" y="2152844"/>
            <a:ext cx="4032000" cy="358041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Sehr ausgeprägte Kunst- und Musikszene in Valencia</a:t>
            </a:r>
          </a:p>
          <a:p>
            <a:pPr marL="342900" indent="-342900">
              <a:buFontTx/>
              <a:buChar char="-"/>
            </a:pPr>
            <a:r>
              <a:rPr lang="de-DE" dirty="0"/>
              <a:t>Als eine der Technohochburgen Europas bekannt</a:t>
            </a:r>
          </a:p>
          <a:p>
            <a:pPr marL="342900" indent="-342900">
              <a:buFontTx/>
              <a:buChar char="-"/>
            </a:pPr>
            <a:r>
              <a:rPr lang="de-DE" dirty="0"/>
              <a:t>Viele Kunstausstellung, Open- Air Kinos etc. (für Studierende kostenlos)</a:t>
            </a:r>
          </a:p>
          <a:p>
            <a:pPr marL="342900" indent="-342900">
              <a:buFontTx/>
              <a:buChar char="-"/>
            </a:pPr>
            <a:r>
              <a:rPr lang="de-DE" dirty="0"/>
              <a:t>Viele kleine Flohmärkte und Second- Hand Shops</a:t>
            </a:r>
          </a:p>
        </p:txBody>
      </p:sp>
      <p:sp>
        <p:nvSpPr>
          <p:cNvPr id="15" name="Vertikaler Textplatzhalter 7">
            <a:extLst>
              <a:ext uri="{FF2B5EF4-FFF2-40B4-BE49-F238E27FC236}">
                <a16:creationId xmlns:a16="http://schemas.microsoft.com/office/drawing/2014/main" id="{16408D63-A28F-DE7E-C55A-409059AB9A74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734865" y="5346245"/>
            <a:ext cx="4050510" cy="774022"/>
          </a:xfrm>
        </p:spPr>
        <p:txBody>
          <a:bodyPr/>
          <a:lstStyle/>
          <a:p>
            <a:r>
              <a:rPr lang="de-DE" dirty="0"/>
              <a:t>Das Open Air Kino des </a:t>
            </a:r>
            <a:r>
              <a:rPr lang="de-DE" dirty="0" err="1"/>
              <a:t>Muesums</a:t>
            </a:r>
            <a:r>
              <a:rPr lang="de-DE" dirty="0"/>
              <a:t> CCCC in der Innenstadt Valencias zeigt kostenlos Filme in Originalsprache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57171FF-1AA1-7A5D-E69B-279BF80DB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99"/>
          <a:stretch/>
        </p:blipFill>
        <p:spPr>
          <a:xfrm>
            <a:off x="4734865" y="1166048"/>
            <a:ext cx="3833646" cy="4099267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77E1EC34-8700-438C-8CEB-E73387B1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8775" y="145552"/>
            <a:ext cx="5185225" cy="360000"/>
          </a:xfrm>
        </p:spPr>
        <p:txBody>
          <a:bodyPr/>
          <a:lstStyle/>
          <a:p>
            <a:r>
              <a:rPr lang="de-DE" dirty="0"/>
              <a:t>Enforex Sprachschule, Valencia, Spanien</a:t>
            </a:r>
          </a:p>
        </p:txBody>
      </p:sp>
    </p:spTree>
    <p:extLst>
      <p:ext uri="{BB962C8B-B14F-4D97-AF65-F5344CB8AC3E}">
        <p14:creationId xmlns:p14="http://schemas.microsoft.com/office/powerpoint/2010/main" val="82243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C7702-26B4-3A33-B58F-09BE70C2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Kunststadt Valencia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EE9E81-14A7-F2DD-5A79-E5CF5900F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774" y="1935891"/>
            <a:ext cx="4032000" cy="386733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La Ciudad de las Artes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Ciencias</a:t>
            </a:r>
            <a:r>
              <a:rPr lang="de-DE" dirty="0"/>
              <a:t>: Futuristische Architektur mitten in Valencia</a:t>
            </a:r>
          </a:p>
          <a:p>
            <a:pPr marL="342900" indent="-342900">
              <a:buFontTx/>
              <a:buChar char="-"/>
            </a:pPr>
            <a:r>
              <a:rPr lang="de-DE" dirty="0"/>
              <a:t>Besteht aus einem interaktiven Wissenschaftsmuseum, einem Kuppelkino mit Planetarium (</a:t>
            </a:r>
            <a:r>
              <a:rPr lang="de-DE" dirty="0" err="1"/>
              <a:t>Hemisfèric</a:t>
            </a:r>
            <a:r>
              <a:rPr lang="de-DE" dirty="0"/>
              <a:t>), einem Aquarium/ Zoo (</a:t>
            </a:r>
            <a:r>
              <a:rPr lang="de-DE" dirty="0" err="1"/>
              <a:t>Oceanográfic</a:t>
            </a:r>
            <a:r>
              <a:rPr lang="de-DE" dirty="0"/>
              <a:t>) und einem Opernhaus </a:t>
            </a:r>
          </a:p>
        </p:txBody>
      </p:sp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A3417526-DC3D-652F-AFF5-FD7441B6FA97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753227" y="5234174"/>
            <a:ext cx="4050510" cy="569053"/>
          </a:xfrm>
        </p:spPr>
        <p:txBody>
          <a:bodyPr/>
          <a:lstStyle/>
          <a:p>
            <a:r>
              <a:rPr lang="de-DE" dirty="0"/>
              <a:t>La Ciudad de las Artes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Ciencias</a:t>
            </a:r>
            <a:r>
              <a:rPr lang="de-DE" dirty="0"/>
              <a:t> , das Freizeit und Kulturzentrum mit mehreren Museen und einem Aquarium</a:t>
            </a:r>
          </a:p>
        </p:txBody>
      </p:sp>
      <p:pic>
        <p:nvPicPr>
          <p:cNvPr id="10" name="Grafik 9" descr="Ein Bild, das Himmel, Wasser, draußen enthält.&#10;&#10;Automatisch generierte Beschreibung">
            <a:extLst>
              <a:ext uri="{FF2B5EF4-FFF2-40B4-BE49-F238E27FC236}">
                <a16:creationId xmlns:a16="http://schemas.microsoft.com/office/drawing/2014/main" id="{A4C62AF5-A827-BC27-1CF9-91A21568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569" y="748800"/>
            <a:ext cx="3331839" cy="443667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BA585397-5A4B-4323-B09C-18D2313D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8775" y="145552"/>
            <a:ext cx="5185225" cy="360000"/>
          </a:xfrm>
        </p:spPr>
        <p:txBody>
          <a:bodyPr/>
          <a:lstStyle/>
          <a:p>
            <a:r>
              <a:rPr lang="de-DE" dirty="0"/>
              <a:t>Enforex Sprachschule, Valencia, Spanien</a:t>
            </a:r>
          </a:p>
        </p:txBody>
      </p:sp>
    </p:spTree>
    <p:extLst>
      <p:ext uri="{BB962C8B-B14F-4D97-AF65-F5344CB8AC3E}">
        <p14:creationId xmlns:p14="http://schemas.microsoft.com/office/powerpoint/2010/main" val="289151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5A889-8ADD-2556-8F78-53D9CA4E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Essen und Esskultur in Valencia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A3B687-1A4C-4D2B-7E1B-785D554E9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775" y="2430962"/>
            <a:ext cx="4032000" cy="331261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sz="1800" dirty="0"/>
              <a:t>Es wird sehr viel Wert auf die Esskultur gelegt, besonders Reisgerichte sind eine Spezialität in Valencia (am berühmtesten die Paella)</a:t>
            </a:r>
          </a:p>
          <a:p>
            <a:pPr marL="342900" indent="-342900">
              <a:buFontTx/>
              <a:buChar char="-"/>
            </a:pPr>
            <a:r>
              <a:rPr lang="de-DE" sz="1800" dirty="0"/>
              <a:t>Besonders beliebt sind auch  Fischgerichte und Meeresfrüchte</a:t>
            </a:r>
          </a:p>
          <a:p>
            <a:pPr marL="342900" indent="-342900">
              <a:buFontTx/>
              <a:buChar char="-"/>
            </a:pPr>
            <a:r>
              <a:rPr lang="de-DE" sz="1800" dirty="0" err="1"/>
              <a:t>Ingesamt</a:t>
            </a:r>
            <a:r>
              <a:rPr lang="de-DE" sz="1800" dirty="0"/>
              <a:t> 5 Mahlzeiten in Spanien: </a:t>
            </a:r>
            <a:r>
              <a:rPr lang="de-DE" sz="1800" dirty="0" err="1"/>
              <a:t>Desayuno</a:t>
            </a:r>
            <a:r>
              <a:rPr lang="de-DE" sz="1800" dirty="0"/>
              <a:t>, </a:t>
            </a:r>
            <a:r>
              <a:rPr lang="de-DE" sz="1800" dirty="0" err="1"/>
              <a:t>Almuerzo</a:t>
            </a:r>
            <a:r>
              <a:rPr lang="de-DE" sz="1800" dirty="0"/>
              <a:t>, </a:t>
            </a:r>
            <a:r>
              <a:rPr lang="de-DE" sz="1800" dirty="0" err="1"/>
              <a:t>Comida</a:t>
            </a:r>
            <a:r>
              <a:rPr lang="de-DE" sz="1800" dirty="0"/>
              <a:t>, </a:t>
            </a:r>
            <a:r>
              <a:rPr lang="de-DE" sz="1800" dirty="0" err="1"/>
              <a:t>Merienda</a:t>
            </a:r>
            <a:r>
              <a:rPr lang="de-DE" sz="1800" dirty="0"/>
              <a:t>, Cena</a:t>
            </a:r>
          </a:p>
        </p:txBody>
      </p:sp>
      <p:pic>
        <p:nvPicPr>
          <p:cNvPr id="10" name="Bildplatzhalter 9" descr="Ein Bild, das Mahlzeit enthält.&#10;&#10;Automatisch generierte Beschreibung">
            <a:extLst>
              <a:ext uri="{FF2B5EF4-FFF2-40B4-BE49-F238E27FC236}">
                <a16:creationId xmlns:a16="http://schemas.microsoft.com/office/drawing/2014/main" id="{709D6DE9-E3B7-7B13-7674-B489EB9427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916" b="21916"/>
          <a:stretch>
            <a:fillRect/>
          </a:stretch>
        </p:blipFill>
        <p:spPr/>
      </p:pic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5D171704-93AF-A62A-D33C-DD31B496CEA8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Typische Tapas Ostspaniens: </a:t>
            </a:r>
            <a:r>
              <a:rPr lang="de-DE" dirty="0" err="1"/>
              <a:t>Croquetas</a:t>
            </a:r>
            <a:r>
              <a:rPr lang="de-DE" dirty="0"/>
              <a:t> de </a:t>
            </a:r>
            <a:r>
              <a:rPr lang="de-DE" dirty="0" err="1"/>
              <a:t>Jamón</a:t>
            </a:r>
            <a:r>
              <a:rPr lang="de-DE" dirty="0"/>
              <a:t> (links), </a:t>
            </a:r>
            <a:r>
              <a:rPr lang="de-DE" dirty="0" err="1"/>
              <a:t>Patatas</a:t>
            </a:r>
            <a:r>
              <a:rPr lang="de-DE" dirty="0"/>
              <a:t> Bravas (Mitte) mit einem Tinto de Verano (rechts)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026CDB61-5085-4C2F-8102-F23E015E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8775" y="116632"/>
            <a:ext cx="5185225" cy="360000"/>
          </a:xfrm>
        </p:spPr>
        <p:txBody>
          <a:bodyPr/>
          <a:lstStyle/>
          <a:p>
            <a:r>
              <a:rPr lang="de-DE" dirty="0"/>
              <a:t>Enforex Sprachschule, Valencia, Spanien</a:t>
            </a:r>
          </a:p>
        </p:txBody>
      </p:sp>
    </p:spTree>
    <p:extLst>
      <p:ext uri="{BB962C8B-B14F-4D97-AF65-F5344CB8AC3E}">
        <p14:creationId xmlns:p14="http://schemas.microsoft.com/office/powerpoint/2010/main" val="375517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5C855-022F-0939-4DC2-B38F7C18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ENFOREX: </a:t>
            </a:r>
            <a:br>
              <a:rPr lang="de-DE" dirty="0"/>
            </a:br>
            <a:r>
              <a:rPr lang="de-DE" dirty="0"/>
              <a:t>Die Sprachschule 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82E6F8-C826-511D-F1F7-AFFE7A693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2918" y="2430962"/>
            <a:ext cx="3781177" cy="324929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Große Organisation mit vielen Sprachschulen in Spanien und Lateinamerika</a:t>
            </a:r>
          </a:p>
          <a:p>
            <a:pPr marL="342900" indent="-342900">
              <a:buFontTx/>
              <a:buChar char="-"/>
            </a:pPr>
            <a:r>
              <a:rPr lang="de-DE" dirty="0"/>
              <a:t>Standorte unter Anderem in Barcelona, Buenos Aires und Havanna</a:t>
            </a:r>
          </a:p>
          <a:p>
            <a:pPr marL="342900" indent="-342900">
              <a:buFontTx/>
              <a:buChar char="-"/>
            </a:pPr>
            <a:r>
              <a:rPr lang="de-DE" dirty="0"/>
              <a:t>Häufig nur Spanisch Unterricht</a:t>
            </a:r>
          </a:p>
          <a:p>
            <a:endParaRPr lang="de-DE" dirty="0"/>
          </a:p>
        </p:txBody>
      </p:sp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DADE1FCF-E9CC-9DAB-DCAF-50A5CD2B5BF0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734865" y="4969553"/>
            <a:ext cx="4050510" cy="774022"/>
          </a:xfrm>
        </p:spPr>
        <p:txBody>
          <a:bodyPr/>
          <a:lstStyle/>
          <a:p>
            <a:r>
              <a:rPr lang="de-DE" dirty="0"/>
              <a:t>Die Lehrwerke der Sprachschulen </a:t>
            </a:r>
            <a:r>
              <a:rPr lang="de-DE" dirty="0" err="1"/>
              <a:t>Enforex</a:t>
            </a:r>
            <a:r>
              <a:rPr lang="de-DE" dirty="0"/>
              <a:t> und Don Quijote</a:t>
            </a:r>
          </a:p>
        </p:txBody>
      </p:sp>
      <p:pic>
        <p:nvPicPr>
          <p:cNvPr id="9" name="Bildplatzhalter 9">
            <a:extLst>
              <a:ext uri="{FF2B5EF4-FFF2-40B4-BE49-F238E27FC236}">
                <a16:creationId xmlns:a16="http://schemas.microsoft.com/office/drawing/2014/main" id="{BD5448DD-9AAC-78DA-6BBA-50A25B1A02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916" b="21916"/>
          <a:stretch>
            <a:fillRect/>
          </a:stretch>
        </p:blipFill>
        <p:spPr>
          <a:xfrm>
            <a:off x="4294352" y="1612393"/>
            <a:ext cx="4489648" cy="3357160"/>
          </a:xfr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F5BC58B3-54BC-42CE-9BBB-D5FDE737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8775" y="145552"/>
            <a:ext cx="5185225" cy="360000"/>
          </a:xfrm>
        </p:spPr>
        <p:txBody>
          <a:bodyPr/>
          <a:lstStyle/>
          <a:p>
            <a:r>
              <a:rPr lang="de-DE" dirty="0"/>
              <a:t>Enforex Sprachschule, Valencia, Spanien</a:t>
            </a:r>
          </a:p>
        </p:txBody>
      </p:sp>
    </p:spTree>
    <p:extLst>
      <p:ext uri="{BB962C8B-B14F-4D97-AF65-F5344CB8AC3E}">
        <p14:creationId xmlns:p14="http://schemas.microsoft.com/office/powerpoint/2010/main" val="188384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C9F25-09EF-9A9C-6BBC-69CB247E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ENFOREX:</a:t>
            </a:r>
            <a:br>
              <a:rPr lang="de-DE" dirty="0"/>
            </a:br>
            <a:r>
              <a:rPr lang="de-DE" dirty="0"/>
              <a:t>Die Sprachschule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228A57-623A-FB9A-4907-649231A1D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775" y="2430961"/>
            <a:ext cx="4032000" cy="353954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dirty="0"/>
              <a:t>Lehramtspraktikum:</a:t>
            </a:r>
          </a:p>
          <a:p>
            <a:pPr marL="666900" lvl="1" indent="-342900">
              <a:buFontTx/>
              <a:buChar char="-"/>
            </a:pPr>
            <a:r>
              <a:rPr lang="de-DE" b="0" dirty="0"/>
              <a:t>Sowohl Hospitieren als auch eigener betreuter Unterricht möglich/ erwünscht</a:t>
            </a:r>
          </a:p>
          <a:p>
            <a:pPr marL="666900" lvl="1" indent="-342900">
              <a:buFontTx/>
              <a:buChar char="-"/>
            </a:pPr>
            <a:r>
              <a:rPr lang="de-DE" b="0" dirty="0"/>
              <a:t>Möglichkeit Menschen mit unterschiedliche Niveaus, Altersklassen und Herkunftsländern zu unterrichten</a:t>
            </a: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26E77D-6DDB-1051-D9BA-7EE199C3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86" y="783894"/>
            <a:ext cx="4032000" cy="5369009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621FF74-8B30-4109-BEDC-86C4DC84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8775" y="145552"/>
            <a:ext cx="5185225" cy="360000"/>
          </a:xfrm>
        </p:spPr>
        <p:txBody>
          <a:bodyPr/>
          <a:lstStyle/>
          <a:p>
            <a:r>
              <a:rPr lang="de-DE" dirty="0"/>
              <a:t>Enforex Sprachschule, Valencia, Spanien</a:t>
            </a:r>
          </a:p>
        </p:txBody>
      </p:sp>
    </p:spTree>
    <p:extLst>
      <p:ext uri="{BB962C8B-B14F-4D97-AF65-F5344CB8AC3E}">
        <p14:creationId xmlns:p14="http://schemas.microsoft.com/office/powerpoint/2010/main" val="4247338422"/>
      </p:ext>
    </p:extLst>
  </p:cSld>
  <p:clrMapOvr>
    <a:masterClrMapping/>
  </p:clrMapOvr>
</p:sld>
</file>

<file path=ppt/theme/theme1.xml><?xml version="1.0" encoding="utf-8"?>
<a:theme xmlns:a="http://schemas.openxmlformats.org/drawingml/2006/main" name="WWU Münster PowerPoint Master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3_Meta_02.potx" id="{B9859411-B98A-49C5-BE95-0E4DE7DA6D73}" vid="{3473861A-F81F-488E-A9ED-01D00BCF691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Europatag 9. Mai 2023_PPT_Vorlage für interaktiven Austausch</Template>
  <TotalTime>0</TotalTime>
  <Words>414</Words>
  <Application>Microsoft Office PowerPoint</Application>
  <PresentationFormat>Bildschirmpräsentation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Meta Offc Pro</vt:lpstr>
      <vt:lpstr>WWU Münster PowerPoint Master</vt:lpstr>
      <vt:lpstr> Enforex Sprachschule Valencia Spanien</vt:lpstr>
      <vt:lpstr>Die Küstenstadt Valencia</vt:lpstr>
      <vt:lpstr>Kultur und Sprache in Valencia</vt:lpstr>
      <vt:lpstr>Valencia die grüne Stadt </vt:lpstr>
      <vt:lpstr>Kunststadt Valencia</vt:lpstr>
      <vt:lpstr>Kunststadt Valencia</vt:lpstr>
      <vt:lpstr>Essen und Esskultur in Valencia</vt:lpstr>
      <vt:lpstr>ENFOREX:  Die Sprachschule </vt:lpstr>
      <vt:lpstr>ENFOREX: Die Sprachschule</vt:lpstr>
    </vt:vector>
  </TitlesOfParts>
  <Company>wir-lieben-office.de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Europatag 2023  IES Gabriel Alonso de Herrera Talavera de la Reina Spanien</dc:title>
  <dc:creator>Dr. Nina Harsch</dc:creator>
  <cp:lastModifiedBy>Dr. Nina Harsch</cp:lastModifiedBy>
  <cp:revision>11</cp:revision>
  <dcterms:created xsi:type="dcterms:W3CDTF">2023-03-29T15:14:48Z</dcterms:created>
  <dcterms:modified xsi:type="dcterms:W3CDTF">2023-04-30T10:59:53Z</dcterms:modified>
</cp:coreProperties>
</file>